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5"/>
  </p:notesMasterIdLst>
  <p:sldIdLst>
    <p:sldId id="320" r:id="rId5"/>
    <p:sldId id="291" r:id="rId6"/>
    <p:sldId id="295" r:id="rId7"/>
    <p:sldId id="296" r:id="rId8"/>
    <p:sldId id="297" r:id="rId9"/>
    <p:sldId id="298" r:id="rId10"/>
    <p:sldId id="306" r:id="rId11"/>
    <p:sldId id="319" r:id="rId12"/>
    <p:sldId id="310" r:id="rId13"/>
    <p:sldId id="318" r:id="rId1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5" userDrawn="1">
          <p15:clr>
            <a:srgbClr val="A4A3A4"/>
          </p15:clr>
        </p15:guide>
        <p15:guide id="2" pos="323" userDrawn="1">
          <p15:clr>
            <a:srgbClr val="A4A3A4"/>
          </p15:clr>
        </p15:guide>
        <p15:guide id="3" pos="867" userDrawn="1">
          <p15:clr>
            <a:srgbClr val="A4A3A4"/>
          </p15:clr>
        </p15:guide>
        <p15:guide id="4" orient="horz" pos="1076" userDrawn="1">
          <p15:clr>
            <a:srgbClr val="A4A3A4"/>
          </p15:clr>
        </p15:guide>
        <p15:guide id="5" pos="981" userDrawn="1">
          <p15:clr>
            <a:srgbClr val="A4A3A4"/>
          </p15:clr>
        </p15:guide>
        <p15:guide id="6" pos="1525" userDrawn="1">
          <p15:clr>
            <a:srgbClr val="A4A3A4"/>
          </p15:clr>
        </p15:guide>
        <p15:guide id="7" pos="1638" userDrawn="1">
          <p15:clr>
            <a:srgbClr val="A4A3A4"/>
          </p15:clr>
        </p15:guide>
        <p15:guide id="8" pos="2183" userDrawn="1">
          <p15:clr>
            <a:srgbClr val="A4A3A4"/>
          </p15:clr>
        </p15:guide>
        <p15:guide id="9" pos="2296" userDrawn="1">
          <p15:clr>
            <a:srgbClr val="A4A3A4"/>
          </p15:clr>
        </p15:guide>
        <p15:guide id="10" pos="2840" userDrawn="1">
          <p15:clr>
            <a:srgbClr val="A4A3A4"/>
          </p15:clr>
        </p15:guide>
        <p15:guide id="11" pos="2954" userDrawn="1">
          <p15:clr>
            <a:srgbClr val="A4A3A4"/>
          </p15:clr>
        </p15:guide>
        <p15:guide id="12" pos="3498" userDrawn="1">
          <p15:clr>
            <a:srgbClr val="A4A3A4"/>
          </p15:clr>
        </p15:guide>
        <p15:guide id="13" pos="3612" userDrawn="1">
          <p15:clr>
            <a:srgbClr val="A4A3A4"/>
          </p15:clr>
        </p15:guide>
        <p15:guide id="14" pos="4178" userDrawn="1">
          <p15:clr>
            <a:srgbClr val="A4A3A4"/>
          </p15:clr>
        </p15:guide>
        <p15:guide id="15" orient="horz" pos="2890" userDrawn="1">
          <p15:clr>
            <a:srgbClr val="A4A3A4"/>
          </p15:clr>
        </p15:guide>
        <p15:guide id="16" orient="horz" pos="1166" userDrawn="1">
          <p15:clr>
            <a:srgbClr val="A4A3A4"/>
          </p15:clr>
        </p15:guide>
        <p15:guide id="17" orient="horz" pos="1529" userDrawn="1">
          <p15:clr>
            <a:srgbClr val="A4A3A4"/>
          </p15:clr>
        </p15:guide>
        <p15:guide id="18" orient="horz" pos="1597" userDrawn="1">
          <p15:clr>
            <a:srgbClr val="A4A3A4"/>
          </p15:clr>
        </p15:guide>
        <p15:guide id="19" orient="horz" pos="1938" userDrawn="1">
          <p15:clr>
            <a:srgbClr val="A4A3A4"/>
          </p15:clr>
        </p15:guide>
        <p15:guide id="20" orient="horz" pos="2028" userDrawn="1">
          <p15:clr>
            <a:srgbClr val="A4A3A4"/>
          </p15:clr>
        </p15:guide>
        <p15:guide id="21" orient="horz" pos="2346" userDrawn="1">
          <p15:clr>
            <a:srgbClr val="A4A3A4"/>
          </p15:clr>
        </p15:guide>
        <p15:guide id="22" orient="horz" pos="2459" userDrawn="1">
          <p15:clr>
            <a:srgbClr val="A4A3A4"/>
          </p15:clr>
        </p15:guide>
        <p15:guide id="23" orient="horz" pos="2799" userDrawn="1">
          <p15:clr>
            <a:srgbClr val="A4A3A4"/>
          </p15:clr>
        </p15:guide>
        <p15:guide id="24" orient="horz" pos="645" userDrawn="1">
          <p15:clr>
            <a:srgbClr val="A4A3A4"/>
          </p15:clr>
        </p15:guide>
        <p15:guide id="25" orient="horz" pos="305" userDrawn="1">
          <p15:clr>
            <a:srgbClr val="A4A3A4"/>
          </p15:clr>
        </p15:guide>
        <p15:guide id="26" orient="horz" pos="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a:srgbClr val="00D688"/>
    <a:srgbClr val="03F5FF"/>
    <a:srgbClr val="FFFFFF"/>
    <a:srgbClr val="006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76381" autoAdjust="0"/>
  </p:normalViewPr>
  <p:slideViewPr>
    <p:cSldViewPr snapToGrid="0" showGuides="1">
      <p:cViewPr varScale="1">
        <p:scale>
          <a:sx n="115" d="100"/>
          <a:sy n="115" d="100"/>
        </p:scale>
        <p:origin x="2484" y="96"/>
      </p:cViewPr>
      <p:guideLst>
        <p:guide orient="horz" pos="735"/>
        <p:guide pos="323"/>
        <p:guide pos="867"/>
        <p:guide orient="horz" pos="1076"/>
        <p:guide pos="981"/>
        <p:guide pos="1525"/>
        <p:guide pos="1638"/>
        <p:guide pos="2183"/>
        <p:guide pos="2296"/>
        <p:guide pos="2840"/>
        <p:guide pos="2954"/>
        <p:guide pos="3498"/>
        <p:guide pos="3612"/>
        <p:guide pos="4178"/>
        <p:guide orient="horz" pos="2890"/>
        <p:guide orient="horz" pos="1166"/>
        <p:guide orient="horz" pos="1529"/>
        <p:guide orient="horz" pos="1597"/>
        <p:guide orient="horz" pos="1938"/>
        <p:guide orient="horz" pos="2028"/>
        <p:guide orient="horz" pos="2346"/>
        <p:guide orient="horz" pos="2459"/>
        <p:guide orient="horz" pos="2799"/>
        <p:guide orient="horz" pos="645"/>
        <p:guide orient="horz" pos="305"/>
        <p:guide orient="horz" pos="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BEF5B-26E2-4282-AE60-9A0DA5FD1684}"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4D47-80FE-403E-96A1-D413267CB781}" type="slidenum">
              <a:rPr lang="en-GB" smtClean="0"/>
              <a:t>‹#›</a:t>
            </a:fld>
            <a:endParaRPr lang="en-GB"/>
          </a:p>
        </p:txBody>
      </p:sp>
    </p:spTree>
    <p:extLst>
      <p:ext uri="{BB962C8B-B14F-4D97-AF65-F5344CB8AC3E}">
        <p14:creationId xmlns:p14="http://schemas.microsoft.com/office/powerpoint/2010/main" val="23263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These lessons have been produced by the Institute for Research in Schools in partnership with the University of Bristol.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Georgia" panose="02040502050405020303" pitchFamily="18" charset="0"/>
                <a:cs typeface="Georgia" panose="02040502050405020303" pitchFamily="18" charset="0"/>
              </a:rPr>
              <a:t>The lessons aim to help students apply their studies to the Covid-19 pandemic, discovering important STEM career possibilities and applying mathematical principles to better understand the Covid-19 data available.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1</a:t>
            </a:fld>
            <a:endParaRPr lang="en-GB"/>
          </a:p>
        </p:txBody>
      </p:sp>
    </p:spTree>
    <p:extLst>
      <p:ext uri="{BB962C8B-B14F-4D97-AF65-F5344CB8AC3E}">
        <p14:creationId xmlns:p14="http://schemas.microsoft.com/office/powerpoint/2010/main" val="289274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0036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0036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2</a:t>
            </a:fld>
            <a:endParaRPr lang="en-GB"/>
          </a:p>
        </p:txBody>
      </p:sp>
    </p:spTree>
    <p:extLst>
      <p:ext uri="{BB962C8B-B14F-4D97-AF65-F5344CB8AC3E}">
        <p14:creationId xmlns:p14="http://schemas.microsoft.com/office/powerpoint/2010/main" val="350314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discussion that is teacher-led, either in person or on an online platform, or students can do this independently, making their own notes on the lesson. Encourage students to think more deeply than frontline medical staff; the outcomes should have given hinted that the response of scientists goes a lot further than that.</a:t>
            </a:r>
          </a:p>
        </p:txBody>
      </p:sp>
      <p:sp>
        <p:nvSpPr>
          <p:cNvPr id="4" name="Slide Number Placeholder 3"/>
          <p:cNvSpPr>
            <a:spLocks noGrp="1"/>
          </p:cNvSpPr>
          <p:nvPr>
            <p:ph type="sldNum" sz="quarter" idx="5"/>
          </p:nvPr>
        </p:nvSpPr>
        <p:spPr/>
        <p:txBody>
          <a:bodyPr/>
          <a:lstStyle/>
          <a:p>
            <a:fld id="{05EB4D47-80FE-403E-96A1-D413267CB781}" type="slidenum">
              <a:rPr lang="en-GB" smtClean="0"/>
              <a:t>3</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may have thought of additional scientists who help during a pandemic – there are many more. Encourage discussion about this to broaden out their assumptions about jobs in STEM.</a:t>
            </a:r>
          </a:p>
        </p:txBody>
      </p:sp>
      <p:sp>
        <p:nvSpPr>
          <p:cNvPr id="4" name="Slide Number Placeholder 3"/>
          <p:cNvSpPr>
            <a:spLocks noGrp="1"/>
          </p:cNvSpPr>
          <p:nvPr>
            <p:ph type="sldNum" sz="quarter" idx="5"/>
          </p:nvPr>
        </p:nvSpPr>
        <p:spPr/>
        <p:txBody>
          <a:bodyPr/>
          <a:lstStyle/>
          <a:p>
            <a:fld id="{05EB4D47-80FE-403E-96A1-D413267CB781}" type="slidenum">
              <a:rPr lang="en-GB" smtClean="0"/>
              <a:t>4</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students think of examples of how they have seen these people work in the past year? Examples include the modelling of the spread of Covid-19 that was used by Professor Chris Whitty on the televised Covid-19 updates. Infection control epidemiologists will have advised on what Personal Protective Equipment (PPE) was required to minimise the spread of the virus.</a:t>
            </a:r>
          </a:p>
        </p:txBody>
      </p:sp>
      <p:sp>
        <p:nvSpPr>
          <p:cNvPr id="4" name="Slide Number Placeholder 3"/>
          <p:cNvSpPr>
            <a:spLocks noGrp="1"/>
          </p:cNvSpPr>
          <p:nvPr>
            <p:ph type="sldNum" sz="quarter" idx="5"/>
          </p:nvPr>
        </p:nvSpPr>
        <p:spPr/>
        <p:txBody>
          <a:bodyPr/>
          <a:lstStyle/>
          <a:p>
            <a:fld id="{05EB4D47-80FE-403E-96A1-D413267CB781}" type="slidenum">
              <a:rPr lang="en-GB" smtClean="0"/>
              <a:t>5</a:t>
            </a:fld>
            <a:endParaRPr lang="en-GB"/>
          </a:p>
        </p:txBody>
      </p:sp>
    </p:spTree>
    <p:extLst>
      <p:ext uri="{BB962C8B-B14F-4D97-AF65-F5344CB8AC3E}">
        <p14:creationId xmlns:p14="http://schemas.microsoft.com/office/powerpoint/2010/main" val="328371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are asked what they would do if they were a GP who had identified a new illness. They should come round to the idea that there needs to be a coordinated system of reporting such diseases (and others, known as ‘notifiable’ diseases) so that monitoring of the population can be carried out, and steps taken to identify and limit the spread of any new disease. They may already be familiar with the organisation called ‘Public Health </a:t>
            </a:r>
            <a:r>
              <a:rPr lang="en-GB" dirty="0" err="1"/>
              <a:t>England’</a:t>
            </a:r>
            <a:r>
              <a:rPr lang="en-GB" dirty="0"/>
              <a:t> who are responsible for preparing for and responding to public health emergencies.</a:t>
            </a:r>
          </a:p>
        </p:txBody>
      </p:sp>
      <p:sp>
        <p:nvSpPr>
          <p:cNvPr id="4" name="Slide Number Placeholder 3"/>
          <p:cNvSpPr>
            <a:spLocks noGrp="1"/>
          </p:cNvSpPr>
          <p:nvPr>
            <p:ph type="sldNum" sz="quarter" idx="5"/>
          </p:nvPr>
        </p:nvSpPr>
        <p:spPr/>
        <p:txBody>
          <a:bodyPr/>
          <a:lstStyle/>
          <a:p>
            <a:fld id="{05EB4D47-80FE-403E-96A1-D413267CB781}" type="slidenum">
              <a:rPr lang="en-GB" smtClean="0"/>
              <a:t>6</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key points here – COVID-19 is the disease caused by the novel coronavirus SARS-CoV2; there are several coronaviruses already known, including the one that causes the common cold; SARS-CoV2 is new to us – we haven’t seen it before.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 number is the reproduction number of a disease. It refers to how many people an infected person passes the disease on to, on average. With an R number of 1, each person passes the disease onto one other person on average. This means that the number of cases in the population stays pretty much the same. If the R number is over 1, on average each person is spreading the disease to more than one other person, and the amount of the population who have the disease will increase. The bigger the R number, the faster the population becomes infected. </a:t>
            </a:r>
          </a:p>
          <a:p>
            <a:r>
              <a:rPr lang="en-GB" dirty="0"/>
              <a:t>The R number is important because it gives an idea of how many people are likely to become ill over what period of time. It lets organisations like Public Health England and the Government know when it is time to take action to reduce the rates of infection.</a:t>
            </a:r>
          </a:p>
          <a:p>
            <a:r>
              <a:rPr lang="en-GB" dirty="0"/>
              <a:t>The R-rate does not just depend on the disease, it also depends on our behaviour.  The R-number can be reduced by cutting down the number of people that each person mixes with, staying further apart and washing hands. It can also be reduced if anyone infectious stays away from other people.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37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62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80396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81201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7003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307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0573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08503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708FC-BA1D-4960-8D8C-EB88E66A2A9E}"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0873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F708FC-BA1D-4960-8D8C-EB88E66A2A9E}"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8515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708FC-BA1D-4960-8D8C-EB88E66A2A9E}"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65091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514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63452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F708FC-BA1D-4960-8D8C-EB88E66A2A9E}" type="datetimeFigureOut">
              <a:rPr lang="en-GB" smtClean="0"/>
              <a:t>10/02/2021</a:t>
            </a:fld>
            <a:endParaRPr lang="en-GB"/>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AA21D3-14BC-4BD6-9741-32F1D20F40DC}" type="slidenum">
              <a:rPr lang="en-GB" smtClean="0"/>
              <a:t>‹#›</a:t>
            </a:fld>
            <a:endParaRPr lang="en-GB"/>
          </a:p>
        </p:txBody>
      </p:sp>
    </p:spTree>
    <p:extLst>
      <p:ext uri="{BB962C8B-B14F-4D97-AF65-F5344CB8AC3E}">
        <p14:creationId xmlns:p14="http://schemas.microsoft.com/office/powerpoint/2010/main" val="2544452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E6F466F-01FB-4A92-9783-65CA9F9F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TextBox 3">
            <a:extLst>
              <a:ext uri="{FF2B5EF4-FFF2-40B4-BE49-F238E27FC236}">
                <a16:creationId xmlns:a16="http://schemas.microsoft.com/office/drawing/2014/main" id="{F5603FD2-B950-4D0E-9419-280508B51285}"/>
              </a:ext>
            </a:extLst>
          </p:cNvPr>
          <p:cNvSpPr txBox="1"/>
          <p:nvPr/>
        </p:nvSpPr>
        <p:spPr>
          <a:xfrm>
            <a:off x="512762" y="1225826"/>
            <a:ext cx="3774315" cy="1246495"/>
          </a:xfrm>
          <a:prstGeom prst="rect">
            <a:avLst/>
          </a:prstGeom>
          <a:noFill/>
        </p:spPr>
        <p:txBody>
          <a:bodyPr wrap="square" rtlCol="0">
            <a:spAutoFit/>
          </a:bodyPr>
          <a:lstStyle/>
          <a:p>
            <a:r>
              <a:rPr lang="en-GB" sz="2500" dirty="0">
                <a:solidFill>
                  <a:schemeClr val="bg1"/>
                </a:solidFill>
                <a:latin typeface="Georgia" panose="02040502050405020303" pitchFamily="18" charset="0"/>
              </a:rPr>
              <a:t>The biology of COVID-19</a:t>
            </a:r>
          </a:p>
          <a:p>
            <a:r>
              <a:rPr lang="en-GB" sz="2500" dirty="0">
                <a:solidFill>
                  <a:schemeClr val="bg1"/>
                </a:solidFill>
                <a:latin typeface="Georgia" panose="02040502050405020303" pitchFamily="18" charset="0"/>
              </a:rPr>
              <a:t>KS3 – Lesson 1</a:t>
            </a:r>
          </a:p>
          <a:p>
            <a:endParaRPr lang="en-GB" sz="25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82666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Georgia" panose="02040502050405020303" pitchFamily="18" charset="0"/>
              </a:rPr>
              <a:t>Know what a coronavirus is</a:t>
            </a:r>
          </a:p>
          <a:p>
            <a:pPr marL="285750" indent="-285750">
              <a:buFont typeface="Arial" panose="020B0604020202020204" pitchFamily="34" charset="0"/>
              <a:buChar char="•"/>
            </a:pPr>
            <a:r>
              <a:rPr lang="en-US" dirty="0">
                <a:solidFill>
                  <a:schemeClr val="bg1"/>
                </a:solidFill>
                <a:latin typeface="Georgia" panose="02040502050405020303" pitchFamily="18" charset="0"/>
              </a:rPr>
              <a:t>Find out about some of the scientists who are helping us to learn more about COVID-19</a:t>
            </a:r>
          </a:p>
          <a:p>
            <a:pPr marL="285750" indent="-285750">
              <a:buFont typeface="Arial" panose="020B0604020202020204" pitchFamily="34" charset="0"/>
              <a:buChar char="•"/>
            </a:pPr>
            <a:r>
              <a:rPr lang="en-US" dirty="0">
                <a:solidFill>
                  <a:schemeClr val="bg1"/>
                </a:solidFill>
                <a:latin typeface="Georgia" panose="02040502050405020303" pitchFamily="18" charset="0"/>
              </a:rPr>
              <a:t>Be able to explain what the R-number is</a:t>
            </a:r>
          </a:p>
          <a:p>
            <a:pPr marL="285750" indent="-285750">
              <a:buFont typeface="Arial" panose="020B0604020202020204" pitchFamily="34" charset="0"/>
              <a:buChar char="•"/>
            </a:pPr>
            <a:r>
              <a:rPr lang="en-US" dirty="0">
                <a:solidFill>
                  <a:schemeClr val="bg1"/>
                </a:solidFill>
                <a:latin typeface="Georgia" panose="02040502050405020303" pitchFamily="18" charset="0"/>
              </a:rPr>
              <a:t>Model disease spread at different R-numbers</a:t>
            </a:r>
          </a:p>
          <a:p>
            <a:pPr marL="285750" indent="-285750">
              <a:buFont typeface="Arial" panose="020B0604020202020204" pitchFamily="34" charset="0"/>
              <a:buChar char="•"/>
            </a:pPr>
            <a:r>
              <a:rPr lang="en-US" dirty="0">
                <a:solidFill>
                  <a:schemeClr val="bg1"/>
                </a:solidFill>
                <a:latin typeface="Georgia" panose="02040502050405020303" pitchFamily="18" charset="0"/>
              </a:rPr>
              <a:t>Be able to explain how mathematical modelling of disease spread can be useful</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9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50489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Georgia" panose="02040502050405020303" pitchFamily="18" charset="0"/>
              </a:rPr>
              <a:t>Know what a coronavirus is</a:t>
            </a:r>
          </a:p>
          <a:p>
            <a:pPr marL="285750" indent="-285750">
              <a:buFont typeface="Arial" panose="020B0604020202020204" pitchFamily="34" charset="0"/>
              <a:buChar char="•"/>
            </a:pPr>
            <a:r>
              <a:rPr lang="en-US" dirty="0">
                <a:solidFill>
                  <a:schemeClr val="bg1"/>
                </a:solidFill>
                <a:latin typeface="Georgia" panose="02040502050405020303" pitchFamily="18" charset="0"/>
              </a:rPr>
              <a:t>Find out about some of the scientists who are helping us to learn more about COVID-19</a:t>
            </a:r>
          </a:p>
          <a:p>
            <a:pPr marL="285750" indent="-285750">
              <a:buFont typeface="Arial" panose="020B0604020202020204" pitchFamily="34" charset="0"/>
              <a:buChar char="•"/>
            </a:pPr>
            <a:r>
              <a:rPr lang="en-US" dirty="0">
                <a:solidFill>
                  <a:schemeClr val="bg1"/>
                </a:solidFill>
                <a:latin typeface="Georgia" panose="02040502050405020303" pitchFamily="18" charset="0"/>
              </a:rPr>
              <a:t>Be able to explain what the R-number is</a:t>
            </a:r>
          </a:p>
          <a:p>
            <a:pPr marL="285750" indent="-285750">
              <a:buFont typeface="Arial" panose="020B0604020202020204" pitchFamily="34" charset="0"/>
              <a:buChar char="•"/>
            </a:pPr>
            <a:r>
              <a:rPr lang="en-US" dirty="0">
                <a:solidFill>
                  <a:schemeClr val="bg1"/>
                </a:solidFill>
                <a:latin typeface="Georgia" panose="02040502050405020303" pitchFamily="18" charset="0"/>
              </a:rPr>
              <a:t>Model disease spread at different R-numbers</a:t>
            </a:r>
          </a:p>
          <a:p>
            <a:pPr marL="285750" indent="-285750">
              <a:buFont typeface="Arial" panose="020B0604020202020204" pitchFamily="34" charset="0"/>
              <a:buChar char="•"/>
            </a:pPr>
            <a:r>
              <a:rPr lang="en-US" dirty="0">
                <a:solidFill>
                  <a:schemeClr val="bg1"/>
                </a:solidFill>
                <a:latin typeface="Georgia" panose="02040502050405020303" pitchFamily="18" charset="0"/>
              </a:rPr>
              <a:t>Be able to explain how mathematical modelling of disease spread can be useful</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chemeClr val="bg1"/>
                </a:solidFill>
                <a:latin typeface="Georgia" panose="02040502050405020303" pitchFamily="18" charset="0"/>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i="1" dirty="0">
                <a:solidFill>
                  <a:schemeClr val="bg1"/>
                </a:solidFill>
                <a:latin typeface="Georgia" panose="02040502050405020303" pitchFamily="18" charset="0"/>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chemeClr val="bg1"/>
                </a:solidFill>
                <a:latin typeface="Georgia" panose="02040502050405020303" pitchFamily="18" charset="0"/>
              </a:rPr>
              <a:t>The Institute for</a:t>
            </a:r>
          </a:p>
          <a:p>
            <a:r>
              <a:rPr lang="en-GB" sz="800" dirty="0">
                <a:solidFill>
                  <a:schemeClr val="bg1"/>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chemeClr val="bg1"/>
                </a:solidFill>
                <a:latin typeface="Georgia" panose="02040502050405020303" pitchFamily="18" charset="0"/>
              </a:rPr>
              <a:pPr algn="r"/>
              <a:t>2</a:t>
            </a:fld>
            <a:endParaRPr lang="en-GB" sz="19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0057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2585323"/>
          </a:xfrm>
          <a:prstGeom prst="rect">
            <a:avLst/>
          </a:prstGeom>
          <a:noFill/>
        </p:spPr>
        <p:txBody>
          <a:bodyPr wrap="square" rtlCol="0">
            <a:spAutoFit/>
          </a:bodyPr>
          <a:lstStyle/>
          <a:p>
            <a:pPr lvl="0">
              <a:defRPr/>
            </a:pPr>
            <a:r>
              <a:rPr lang="en-GB" dirty="0">
                <a:solidFill>
                  <a:srgbClr val="003660"/>
                </a:solidFill>
                <a:latin typeface="Georgia" panose="02040502050405020303" pitchFamily="18" charset="0"/>
              </a:rPr>
              <a:t>Task: </a:t>
            </a:r>
          </a:p>
          <a:p>
            <a:pPr lvl="0">
              <a:defRPr/>
            </a:pPr>
            <a:r>
              <a:rPr lang="en-GB" dirty="0">
                <a:solidFill>
                  <a:srgbClr val="003660"/>
                </a:solidFill>
                <a:latin typeface="Georgia" panose="02040502050405020303" pitchFamily="18" charset="0"/>
              </a:rPr>
              <a:t>What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is a 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can scientists help in a 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Write a list of all the roles you can think of and how they help.</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Pulling together in a pandemic</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3</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90273" y="3857598"/>
            <a:ext cx="3034925" cy="461665"/>
          </a:xfrm>
          <a:prstGeom prst="rect">
            <a:avLst/>
          </a:prstGeom>
          <a:noFill/>
        </p:spPr>
        <p:txBody>
          <a:bodyPr wrap="square" rtlCol="0">
            <a:spAutoFit/>
          </a:bodyPr>
          <a:lstStyle/>
          <a:p>
            <a:r>
              <a:rPr lang="en-GB" sz="1200" i="1" dirty="0">
                <a:solidFill>
                  <a:srgbClr val="003660"/>
                </a:solidFill>
                <a:latin typeface="Georgia" panose="02040502050405020303" pitchFamily="18" charset="0"/>
              </a:rPr>
              <a:t>A pandemic needs a co-ordinated response to help to bring it under control.</a:t>
            </a:r>
            <a:endParaRPr lang="en-GB" sz="1200" dirty="0">
              <a:solidFill>
                <a:srgbClr val="003660"/>
              </a:solidFill>
              <a:latin typeface="Georgia" panose="02040502050405020303" pitchFamily="18" charset="0"/>
            </a:endParaRPr>
          </a:p>
        </p:txBody>
      </p:sp>
      <p:pic>
        <p:nvPicPr>
          <p:cNvPr id="13" name="Picture 12" descr="Child hands on a globe">
            <a:extLst>
              <a:ext uri="{FF2B5EF4-FFF2-40B4-BE49-F238E27FC236}">
                <a16:creationId xmlns:a16="http://schemas.microsoft.com/office/drawing/2014/main" id="{BBAA7D9D-C4D6-4838-B2A7-4B71524D4834}"/>
              </a:ext>
            </a:extLst>
          </p:cNvPr>
          <p:cNvPicPr>
            <a:picLocks noChangeAspect="1"/>
          </p:cNvPicPr>
          <p:nvPr/>
        </p:nvPicPr>
        <p:blipFill rotWithShape="1">
          <a:blip r:embed="rId4">
            <a:extLst>
              <a:ext uri="{28A0092B-C50C-407E-A947-70E740481C1C}">
                <a14:useLocalDpi xmlns:a14="http://schemas.microsoft.com/office/drawing/2010/main" val="0"/>
              </a:ext>
            </a:extLst>
          </a:blip>
          <a:srcRect l="17004" t="1618" r="24878" b="1"/>
          <a:stretch/>
        </p:blipFill>
        <p:spPr>
          <a:xfrm>
            <a:off x="512763" y="1166813"/>
            <a:ext cx="2952750" cy="3331400"/>
          </a:xfrm>
          <a:prstGeom prst="rect">
            <a:avLst/>
          </a:prstGeom>
        </p:spPr>
      </p:pic>
    </p:spTree>
    <p:extLst>
      <p:ext uri="{BB962C8B-B14F-4D97-AF65-F5344CB8AC3E}">
        <p14:creationId xmlns:p14="http://schemas.microsoft.com/office/powerpoint/2010/main" val="159404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3660"/>
                </a:solidFill>
                <a:latin typeface="Georgia" panose="02040502050405020303" pitchFamily="18" charset="0"/>
              </a:rPr>
              <a:t>Frontline Medical staff</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Laboratory technicians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Hospital pharmacists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Infectious disease epidemiologists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Statisticians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Computer modellers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Vaccine developers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Vaccine producers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Molecular epidemiologists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Public Health Officials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Logisticians </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Mathematicians</a:t>
            </a:r>
          </a:p>
          <a:p>
            <a:endParaRPr lang="en-GB" sz="1600" dirty="0">
              <a:solidFill>
                <a:srgbClr val="003660"/>
              </a:solidFill>
              <a:latin typeface="Georgia" panose="02040502050405020303" pitchFamily="18" charset="0"/>
            </a:endParaRP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rgbClr val="003660"/>
                </a:solidFill>
                <a:latin typeface="Georgia" panose="02040502050405020303" pitchFamily="18" charset="0"/>
              </a:rPr>
              <a:t>)</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Scientists who help in a pandemic include … </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4</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646331"/>
          </a:xfrm>
          <a:prstGeom prst="rect">
            <a:avLst/>
          </a:prstGeom>
          <a:noFill/>
        </p:spPr>
        <p:txBody>
          <a:bodyPr wrap="square" rtlCol="0">
            <a:spAutoFit/>
          </a:bodyPr>
          <a:lstStyle/>
          <a:p>
            <a:r>
              <a:rPr lang="en-GB" sz="1200" i="1" dirty="0">
                <a:solidFill>
                  <a:srgbClr val="003660"/>
                </a:solidFill>
                <a:latin typeface="Georgia" panose="02040502050405020303" pitchFamily="18" charset="0"/>
              </a:rPr>
              <a:t>A team of scientists with different skills are needed to solve a complex problem such as managing a pandemic</a:t>
            </a:r>
            <a:endParaRPr lang="en-GB" sz="1200" dirty="0">
              <a:solidFill>
                <a:srgbClr val="003660"/>
              </a:solidFill>
              <a:latin typeface="Georgia" panose="02040502050405020303" pitchFamily="18" charset="0"/>
            </a:endParaRPr>
          </a:p>
        </p:txBody>
      </p:sp>
      <p:pic>
        <p:nvPicPr>
          <p:cNvPr id="5" name="Picture 4" descr="A group of people working together to solve a complex problem.">
            <a:extLst>
              <a:ext uri="{FF2B5EF4-FFF2-40B4-BE49-F238E27FC236}">
                <a16:creationId xmlns:a16="http://schemas.microsoft.com/office/drawing/2014/main" id="{9947F39F-E44A-41B3-B6A1-26A6FF53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900" y="1142530"/>
            <a:ext cx="2994001" cy="2001974"/>
          </a:xfrm>
          <a:prstGeom prst="rect">
            <a:avLst/>
          </a:prstGeom>
        </p:spPr>
      </p:pic>
    </p:spTree>
    <p:extLst>
      <p:ext uri="{BB962C8B-B14F-4D97-AF65-F5344CB8AC3E}">
        <p14:creationId xmlns:p14="http://schemas.microsoft.com/office/powerpoint/2010/main" val="242965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67EE36-796B-4020-B994-496C1FA09E8F}"/>
              </a:ext>
            </a:extLst>
          </p:cNvPr>
          <p:cNvSpPr txBox="1"/>
          <p:nvPr/>
        </p:nvSpPr>
        <p:spPr>
          <a:xfrm>
            <a:off x="356468" y="198734"/>
            <a:ext cx="6454343" cy="830997"/>
          </a:xfrm>
          <a:prstGeom prst="rect">
            <a:avLst/>
          </a:prstGeom>
          <a:noFill/>
        </p:spPr>
        <p:txBody>
          <a:bodyPr wrap="square" rtlCol="0">
            <a:spAutoFit/>
          </a:bodyPr>
          <a:lstStyle/>
          <a:p>
            <a:r>
              <a:rPr lang="en-GB" sz="1600" dirty="0">
                <a:solidFill>
                  <a:srgbClr val="003660"/>
                </a:solidFill>
                <a:latin typeface="Georgia" panose="02040502050405020303" pitchFamily="18" charset="0"/>
              </a:rPr>
              <a:t>Epidemiologists study health and disease amongst people. They help to deliver public health services and respond to biological threats to the human population. There are many types – here are two:</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5</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59000" y="1173536"/>
            <a:ext cx="2977124" cy="1919287"/>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830997"/>
          </a:xfrm>
          <a:prstGeom prst="rect">
            <a:avLst/>
          </a:prstGeom>
          <a:noFill/>
        </p:spPr>
        <p:txBody>
          <a:bodyPr wrap="square" rtlCol="0">
            <a:spAutoFit/>
          </a:bodyPr>
          <a:lstStyle/>
          <a:p>
            <a:r>
              <a:rPr lang="en-GB" sz="1200" i="1" dirty="0">
                <a:solidFill>
                  <a:srgbClr val="003660"/>
                </a:solidFill>
                <a:latin typeface="Georgia" panose="02040502050405020303" pitchFamily="18" charset="0"/>
              </a:rPr>
              <a:t>Infection control epidemiologists work to understand the disease and recommend most appropriate control measures to control the immediate spread.</a:t>
            </a:r>
            <a:endParaRPr lang="en-GB" sz="1200" dirty="0">
              <a:solidFill>
                <a:srgbClr val="003660"/>
              </a:solidFill>
              <a:latin typeface="Georgia" panose="02040502050405020303" pitchFamily="18" charset="0"/>
            </a:endParaRPr>
          </a:p>
        </p:txBody>
      </p:sp>
      <p:sp>
        <p:nvSpPr>
          <p:cNvPr id="13" name="Rectangle 12">
            <a:extLst>
              <a:ext uri="{FF2B5EF4-FFF2-40B4-BE49-F238E27FC236}">
                <a16:creationId xmlns:a16="http://schemas.microsoft.com/office/drawing/2014/main" id="{FB8B33AF-0ECE-4C5F-A746-E17C4D9735D8}"/>
              </a:ext>
            </a:extLst>
          </p:cNvPr>
          <p:cNvSpPr/>
          <p:nvPr/>
        </p:nvSpPr>
        <p:spPr>
          <a:xfrm>
            <a:off x="512763"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4" name="TextBox 13">
            <a:extLst>
              <a:ext uri="{FF2B5EF4-FFF2-40B4-BE49-F238E27FC236}">
                <a16:creationId xmlns:a16="http://schemas.microsoft.com/office/drawing/2014/main" id="{3BD10DF2-8918-4E37-B2D7-A8EC8F612B50}"/>
              </a:ext>
            </a:extLst>
          </p:cNvPr>
          <p:cNvSpPr txBox="1"/>
          <p:nvPr/>
        </p:nvSpPr>
        <p:spPr>
          <a:xfrm>
            <a:off x="423955" y="3144504"/>
            <a:ext cx="3034925" cy="1015663"/>
          </a:xfrm>
          <a:prstGeom prst="rect">
            <a:avLst/>
          </a:prstGeom>
          <a:noFill/>
        </p:spPr>
        <p:txBody>
          <a:bodyPr wrap="square" rtlCol="0">
            <a:spAutoFit/>
          </a:bodyPr>
          <a:lstStyle/>
          <a:p>
            <a:r>
              <a:rPr lang="en-GB" sz="1200" i="1" dirty="0">
                <a:solidFill>
                  <a:srgbClr val="003660"/>
                </a:solidFill>
                <a:latin typeface="Georgia" panose="02040502050405020303" pitchFamily="18" charset="0"/>
              </a:rPr>
              <a:t>Infectious disease epidemiologists look at the effect of the disease on the population. They can use big data and mathematical models to make predictions about how many people might be infected. </a:t>
            </a:r>
            <a:endParaRPr lang="en-GB" sz="1200" dirty="0">
              <a:solidFill>
                <a:srgbClr val="003660"/>
              </a:solidFill>
              <a:latin typeface="Georgia" panose="02040502050405020303" pitchFamily="18" charset="0"/>
            </a:endParaRPr>
          </a:p>
        </p:txBody>
      </p:sp>
      <p:pic>
        <p:nvPicPr>
          <p:cNvPr id="3" name="Picture 2" descr="Researcher using with pipette and petri dish">
            <a:extLst>
              <a:ext uri="{FF2B5EF4-FFF2-40B4-BE49-F238E27FC236}">
                <a16:creationId xmlns:a16="http://schemas.microsoft.com/office/drawing/2014/main" id="{BD23A65B-CDE0-4ED2-8724-8B9589767895}"/>
              </a:ext>
            </a:extLst>
          </p:cNvPr>
          <p:cNvPicPr>
            <a:picLocks noChangeAspect="1"/>
          </p:cNvPicPr>
          <p:nvPr/>
        </p:nvPicPr>
        <p:blipFill rotWithShape="1">
          <a:blip r:embed="rId4">
            <a:extLst>
              <a:ext uri="{28A0092B-C50C-407E-A947-70E740481C1C}">
                <a14:useLocalDpi xmlns:a14="http://schemas.microsoft.com/office/drawing/2010/main" val="0"/>
              </a:ext>
            </a:extLst>
          </a:blip>
          <a:srcRect b="5587"/>
          <a:stretch/>
        </p:blipFill>
        <p:spPr>
          <a:xfrm>
            <a:off x="3644900" y="1166813"/>
            <a:ext cx="3034924" cy="1909762"/>
          </a:xfrm>
          <a:prstGeom prst="rect">
            <a:avLst/>
          </a:prstGeom>
        </p:spPr>
      </p:pic>
      <p:pic>
        <p:nvPicPr>
          <p:cNvPr id="16" name="Picture 15" descr="Graphs on a display with reflection of office">
            <a:extLst>
              <a:ext uri="{FF2B5EF4-FFF2-40B4-BE49-F238E27FC236}">
                <a16:creationId xmlns:a16="http://schemas.microsoft.com/office/drawing/2014/main" id="{413B9E84-1B6D-4CD4-BE6B-0EB59ABF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63" y="1164028"/>
            <a:ext cx="2956383" cy="1919148"/>
          </a:xfrm>
          <a:prstGeom prst="rect">
            <a:avLst/>
          </a:prstGeom>
        </p:spPr>
      </p:pic>
    </p:spTree>
    <p:extLst>
      <p:ext uri="{BB962C8B-B14F-4D97-AF65-F5344CB8AC3E}">
        <p14:creationId xmlns:p14="http://schemas.microsoft.com/office/powerpoint/2010/main" val="279998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54365" y="1113516"/>
            <a:ext cx="3139326" cy="2708434"/>
          </a:xfrm>
          <a:prstGeom prst="rect">
            <a:avLst/>
          </a:prstGeom>
          <a:noFill/>
        </p:spPr>
        <p:txBody>
          <a:bodyPr wrap="square" rtlCol="0">
            <a:spAutoFit/>
          </a:bodyPr>
          <a:lstStyle/>
          <a:p>
            <a:pPr marL="180975" indent="-180975">
              <a:buFont typeface="Arial" panose="020B0604020202020204" pitchFamily="34" charset="0"/>
              <a:buChar char="•"/>
            </a:pPr>
            <a:r>
              <a:rPr lang="en-GB" sz="1600" dirty="0">
                <a:solidFill>
                  <a:srgbClr val="003660"/>
                </a:solidFill>
                <a:latin typeface="Georgia" panose="02040502050405020303" pitchFamily="18" charset="0"/>
              </a:rPr>
              <a:t>Scenario</a:t>
            </a:r>
          </a:p>
          <a:p>
            <a:r>
              <a:rPr lang="en-GB" sz="1400" dirty="0">
                <a:solidFill>
                  <a:srgbClr val="003660"/>
                </a:solidFill>
                <a:latin typeface="Georgia" panose="02040502050405020303" pitchFamily="18" charset="0"/>
              </a:rPr>
              <a:t>You are a General Practitioner (Doctor) in a village surgery in the North East of England.</a:t>
            </a:r>
          </a:p>
          <a:p>
            <a:endParaRPr lang="en-GB" sz="1400" dirty="0">
              <a:solidFill>
                <a:srgbClr val="003660"/>
              </a:solidFill>
              <a:latin typeface="Georgia" panose="02040502050405020303" pitchFamily="18" charset="0"/>
            </a:endParaRPr>
          </a:p>
          <a:p>
            <a:r>
              <a:rPr lang="en-GB" sz="1400" dirty="0">
                <a:solidFill>
                  <a:srgbClr val="003660"/>
                </a:solidFill>
                <a:latin typeface="Georgia" panose="02040502050405020303" pitchFamily="18" charset="0"/>
              </a:rPr>
              <a:t>One week you have six patients coming to your surgery with the same unusual combination of symptoms. They seem quite ill but it isn’t something you have seen before.</a:t>
            </a:r>
          </a:p>
          <a:p>
            <a:r>
              <a:rPr lang="en-GB" sz="1400" dirty="0">
                <a:solidFill>
                  <a:srgbClr val="003660"/>
                </a:solidFill>
                <a:latin typeface="Georgia" panose="02040502050405020303" pitchFamily="18" charset="0"/>
              </a:rPr>
              <a:t>What do you do? Who do you speak to?</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rgbClr val="003660"/>
                </a:solidFill>
                <a:latin typeface="Georgia" panose="02040502050405020303" pitchFamily="18" charset="0"/>
              </a:rPr>
              <a:t>Insert running header (PowerPoint Title)</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677108"/>
          </a:xfrm>
          <a:prstGeom prst="rect">
            <a:avLst/>
          </a:prstGeom>
          <a:noFill/>
        </p:spPr>
        <p:txBody>
          <a:bodyPr wrap="square" rtlCol="0">
            <a:spAutoFit/>
          </a:bodyPr>
          <a:lstStyle/>
          <a:p>
            <a:r>
              <a:rPr lang="en-GB" sz="1900" dirty="0">
                <a:solidFill>
                  <a:srgbClr val="003660"/>
                </a:solidFill>
                <a:latin typeface="Georgia" panose="02040502050405020303" pitchFamily="18" charset="0"/>
              </a:rPr>
              <a:t>How do we know a new disease has arrived and is spreading? </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6</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44900" y="1167946"/>
            <a:ext cx="2987675"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974230" y="3891483"/>
            <a:ext cx="3034925" cy="646331"/>
          </a:xfrm>
          <a:prstGeom prst="rect">
            <a:avLst/>
          </a:prstGeom>
          <a:noFill/>
        </p:spPr>
        <p:txBody>
          <a:bodyPr wrap="square" rtlCol="0">
            <a:spAutoFit/>
          </a:bodyPr>
          <a:lstStyle/>
          <a:p>
            <a:r>
              <a:rPr lang="en-GB" sz="1200" i="1" dirty="0">
                <a:solidFill>
                  <a:srgbClr val="003660"/>
                </a:solidFill>
                <a:latin typeface="Georgia" panose="02040502050405020303" pitchFamily="18" charset="0"/>
              </a:rPr>
              <a:t>GPs are often on the front line of identifying a new illness amongst the population</a:t>
            </a:r>
            <a:endParaRPr lang="en-GB" sz="1200" dirty="0">
              <a:solidFill>
                <a:srgbClr val="003660"/>
              </a:solidFill>
              <a:latin typeface="Georgia" panose="02040502050405020303" pitchFamily="18" charset="0"/>
            </a:endParaRPr>
          </a:p>
        </p:txBody>
      </p:sp>
      <p:pic>
        <p:nvPicPr>
          <p:cNvPr id="4" name="Picture 3" descr="Doctor friendly shaking hands with a patient">
            <a:extLst>
              <a:ext uri="{FF2B5EF4-FFF2-40B4-BE49-F238E27FC236}">
                <a16:creationId xmlns:a16="http://schemas.microsoft.com/office/drawing/2014/main" id="{8AB8B768-1D3E-44AB-B082-A3FC4CEEC9EC}"/>
              </a:ext>
            </a:extLst>
          </p:cNvPr>
          <p:cNvPicPr>
            <a:picLocks noChangeAspect="1"/>
          </p:cNvPicPr>
          <p:nvPr/>
        </p:nvPicPr>
        <p:blipFill rotWithShape="1">
          <a:blip r:embed="rId4">
            <a:extLst>
              <a:ext uri="{28A0092B-C50C-407E-A947-70E740481C1C}">
                <a14:useLocalDpi xmlns:a14="http://schemas.microsoft.com/office/drawing/2010/main" val="0"/>
              </a:ext>
            </a:extLst>
          </a:blip>
          <a:srcRect l="47247" t="4396" r="1121" b="8355"/>
          <a:stretch/>
        </p:blipFill>
        <p:spPr>
          <a:xfrm>
            <a:off x="3644900" y="1167946"/>
            <a:ext cx="2987675" cy="3369868"/>
          </a:xfrm>
          <a:prstGeom prst="rect">
            <a:avLst/>
          </a:prstGeom>
        </p:spPr>
      </p:pic>
    </p:spTree>
    <p:extLst>
      <p:ext uri="{BB962C8B-B14F-4D97-AF65-F5344CB8AC3E}">
        <p14:creationId xmlns:p14="http://schemas.microsoft.com/office/powerpoint/2010/main" val="135554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COVID-19 as a disease</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A coronavirus such as SARS-CoV-2 </a:t>
            </a:r>
            <a:r>
              <a:rPr lang="en-GB" sz="1200" i="1" dirty="0">
                <a:solidFill>
                  <a:srgbClr val="003660"/>
                </a:solidFill>
                <a:latin typeface="Georgia" panose="02040502050405020303" pitchFamily="18" charset="0"/>
              </a:rPr>
              <a:t>that causes COVID-19 looks a bit like a crown (or corona) when viewed under a microscope.</a:t>
            </a:r>
            <a:endParaRPr kumimoji="0" lang="en-GB" sz="12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pic>
        <p:nvPicPr>
          <p:cNvPr id="4" name="Picture 3">
            <a:extLst>
              <a:ext uri="{FF2B5EF4-FFF2-40B4-BE49-F238E27FC236}">
                <a16:creationId xmlns:a16="http://schemas.microsoft.com/office/drawing/2014/main" id="{01EB7B6D-6131-4929-B1AD-CF7516B689F5}"/>
              </a:ext>
            </a:extLst>
          </p:cNvPr>
          <p:cNvPicPr>
            <a:picLocks noChangeAspect="1"/>
          </p:cNvPicPr>
          <p:nvPr/>
        </p:nvPicPr>
        <p:blipFill rotWithShape="1">
          <a:blip r:embed="rId4">
            <a:extLst>
              <a:ext uri="{28A0092B-C50C-407E-A947-70E740481C1C}">
                <a14:useLocalDpi xmlns:a14="http://schemas.microsoft.com/office/drawing/2010/main" val="0"/>
              </a:ext>
            </a:extLst>
          </a:blip>
          <a:srcRect l="4764" t="5674" b="11956"/>
          <a:stretch/>
        </p:blipFill>
        <p:spPr>
          <a:xfrm>
            <a:off x="3672448" y="1166813"/>
            <a:ext cx="2960127" cy="1909762"/>
          </a:xfrm>
          <a:prstGeom prst="rect">
            <a:avLst/>
          </a:prstGeom>
        </p:spPr>
      </p:pic>
      <p:sp>
        <p:nvSpPr>
          <p:cNvPr id="13" name="TextBox 12">
            <a:extLst>
              <a:ext uri="{FF2B5EF4-FFF2-40B4-BE49-F238E27FC236}">
                <a16:creationId xmlns:a16="http://schemas.microsoft.com/office/drawing/2014/main" id="{46AF0D45-185C-4FCC-98CD-06E4CE97981D}"/>
              </a:ext>
            </a:extLst>
          </p:cNvPr>
          <p:cNvSpPr txBox="1"/>
          <p:nvPr/>
        </p:nvSpPr>
        <p:spPr>
          <a:xfrm>
            <a:off x="444314" y="1092884"/>
            <a:ext cx="3139326" cy="3293209"/>
          </a:xfrm>
          <a:prstGeom prst="rect">
            <a:avLst/>
          </a:prstGeom>
          <a:noFill/>
        </p:spPr>
        <p:txBody>
          <a:bodyPr wrap="square" rtlCol="0">
            <a:spAutoFit/>
          </a:bodyPr>
          <a:lstStyle/>
          <a:p>
            <a:r>
              <a:rPr lang="en-GB" sz="1600" dirty="0">
                <a:solidFill>
                  <a:srgbClr val="003660"/>
                </a:solidFill>
                <a:latin typeface="Georgia" panose="02040502050405020303" pitchFamily="18" charset="0"/>
              </a:rPr>
              <a:t>COVID-19 is the disease caused by a novel (newly identified) coronavirus (SARS-CoV-2).</a:t>
            </a:r>
          </a:p>
          <a:p>
            <a:endParaRPr lang="en-GB" sz="1600" dirty="0">
              <a:solidFill>
                <a:srgbClr val="003660"/>
              </a:solidFill>
              <a:latin typeface="Georgia" panose="02040502050405020303" pitchFamily="18" charset="0"/>
            </a:endParaRPr>
          </a:p>
          <a:p>
            <a:r>
              <a:rPr lang="en-GB" sz="1600" dirty="0">
                <a:solidFill>
                  <a:srgbClr val="003660"/>
                </a:solidFill>
                <a:latin typeface="Georgia" panose="02040502050405020303" pitchFamily="18" charset="0"/>
              </a:rPr>
              <a:t>Coronaviruses are a family of viruses that cause illness in humans and animals.</a:t>
            </a:r>
          </a:p>
          <a:p>
            <a:endParaRPr lang="en-GB" sz="1600" dirty="0">
              <a:solidFill>
                <a:srgbClr val="003660"/>
              </a:solidFill>
              <a:latin typeface="Georgia" panose="02040502050405020303" pitchFamily="18" charset="0"/>
            </a:endParaRPr>
          </a:p>
          <a:p>
            <a:r>
              <a:rPr lang="en-GB" sz="1600" dirty="0">
                <a:solidFill>
                  <a:srgbClr val="003660"/>
                </a:solidFill>
                <a:latin typeface="Georgia" panose="02040502050405020303" pitchFamily="18" charset="0"/>
              </a:rPr>
              <a:t>Seven different types of coronaviruses have been found in people, including those causing the common cold, SARS, MERS and </a:t>
            </a:r>
            <a:r>
              <a:rPr lang="en-GB" sz="1600">
                <a:solidFill>
                  <a:srgbClr val="003660"/>
                </a:solidFill>
                <a:latin typeface="Georgia" panose="02040502050405020303" pitchFamily="18" charset="0"/>
              </a:rPr>
              <a:t>Covid-19.</a:t>
            </a:r>
            <a:endParaRPr lang="en-GB" sz="1600" dirty="0">
              <a:solidFill>
                <a:srgbClr val="003660"/>
              </a:solidFill>
              <a:latin typeface="Georgia" panose="02040502050405020303" pitchFamily="18" charset="0"/>
            </a:endParaRPr>
          </a:p>
        </p:txBody>
      </p:sp>
    </p:spTree>
    <p:extLst>
      <p:ext uri="{BB962C8B-B14F-4D97-AF65-F5344CB8AC3E}">
        <p14:creationId xmlns:p14="http://schemas.microsoft.com/office/powerpoint/2010/main" val="79574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67EE36-796B-4020-B994-496C1FA09E8F}"/>
              </a:ext>
            </a:extLst>
          </p:cNvPr>
          <p:cNvSpPr txBox="1"/>
          <p:nvPr/>
        </p:nvSpPr>
        <p:spPr>
          <a:xfrm>
            <a:off x="444466" y="192941"/>
            <a:ext cx="61916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What is the R-number, and why is it important?</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3" name="Rectangle 12">
            <a:extLst>
              <a:ext uri="{FF2B5EF4-FFF2-40B4-BE49-F238E27FC236}">
                <a16:creationId xmlns:a16="http://schemas.microsoft.com/office/drawing/2014/main" id="{FB8B33AF-0ECE-4C5F-A746-E17C4D9735D8}"/>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sp>
        <p:nvSpPr>
          <p:cNvPr id="15" name="TextBox 14">
            <a:extLst>
              <a:ext uri="{FF2B5EF4-FFF2-40B4-BE49-F238E27FC236}">
                <a16:creationId xmlns:a16="http://schemas.microsoft.com/office/drawing/2014/main" id="{2A5FA20B-4A9F-4053-AA5E-5647A7ACB8A2}"/>
              </a:ext>
            </a:extLst>
          </p:cNvPr>
          <p:cNvSpPr txBox="1"/>
          <p:nvPr/>
        </p:nvSpPr>
        <p:spPr>
          <a:xfrm>
            <a:off x="3644900" y="1166813"/>
            <a:ext cx="3139326" cy="2831544"/>
          </a:xfrm>
          <a:prstGeom prst="rect">
            <a:avLst/>
          </a:prstGeom>
          <a:noFill/>
        </p:spPr>
        <p:txBody>
          <a:bodyPr wrap="square" rtlCol="0">
            <a:spAutoFit/>
          </a:bodyPr>
          <a:lstStyle/>
          <a:p>
            <a:r>
              <a:rPr lang="en-GB" dirty="0">
                <a:solidFill>
                  <a:srgbClr val="003660"/>
                </a:solidFill>
                <a:latin typeface="Georgia" panose="02040502050405020303" pitchFamily="18" charset="0"/>
              </a:rPr>
              <a:t>Has anyone heard of the R-number?</a:t>
            </a:r>
          </a:p>
          <a:p>
            <a:endParaRPr lang="en-GB" dirty="0">
              <a:solidFill>
                <a:srgbClr val="003660"/>
              </a:solidFill>
              <a:latin typeface="Georgia" panose="02040502050405020303" pitchFamily="18" charset="0"/>
            </a:endParaRPr>
          </a:p>
          <a:p>
            <a:r>
              <a:rPr lang="en-GB" dirty="0">
                <a:solidFill>
                  <a:srgbClr val="003660"/>
                </a:solidFill>
                <a:latin typeface="Georgia" panose="02040502050405020303" pitchFamily="18" charset="0"/>
              </a:rPr>
              <a:t>Do you know what it means?</a:t>
            </a:r>
          </a:p>
          <a:p>
            <a:endParaRPr lang="en-GB" dirty="0">
              <a:solidFill>
                <a:srgbClr val="003660"/>
              </a:solidFill>
              <a:latin typeface="Georgia" panose="02040502050405020303" pitchFamily="18" charset="0"/>
            </a:endParaRPr>
          </a:p>
          <a:p>
            <a:r>
              <a:rPr lang="en-GB" dirty="0">
                <a:solidFill>
                  <a:srgbClr val="003660"/>
                </a:solidFill>
                <a:latin typeface="Georgia" panose="02040502050405020303" pitchFamily="18" charset="0"/>
              </a:rPr>
              <a:t>Why is it important?</a:t>
            </a:r>
          </a:p>
          <a:p>
            <a:endParaRPr lang="en-GB" dirty="0">
              <a:solidFill>
                <a:srgbClr val="003660"/>
              </a:solidFill>
              <a:latin typeface="Georgia" panose="02040502050405020303" pitchFamily="18" charset="0"/>
            </a:endParaRPr>
          </a:p>
          <a:p>
            <a:r>
              <a:rPr lang="en-GB" dirty="0">
                <a:solidFill>
                  <a:srgbClr val="003660"/>
                </a:solidFill>
                <a:latin typeface="Georgia" panose="02040502050405020303" pitchFamily="18" charset="0"/>
              </a:rPr>
              <a:t>What things can change the R-number?</a:t>
            </a:r>
          </a:p>
          <a:p>
            <a:endParaRPr lang="en-GB" sz="1600" dirty="0">
              <a:solidFill>
                <a:srgbClr val="003660"/>
              </a:solidFill>
              <a:latin typeface="Georgia" panose="02040502050405020303" pitchFamily="18" charset="0"/>
            </a:endParaRPr>
          </a:p>
        </p:txBody>
      </p:sp>
      <p:pic>
        <p:nvPicPr>
          <p:cNvPr id="4" name="Picture 3" descr="Graph on document with pen">
            <a:extLst>
              <a:ext uri="{FF2B5EF4-FFF2-40B4-BE49-F238E27FC236}">
                <a16:creationId xmlns:a16="http://schemas.microsoft.com/office/drawing/2014/main" id="{7849AD8A-1562-436A-9037-6749D78A2D82}"/>
              </a:ext>
            </a:extLst>
          </p:cNvPr>
          <p:cNvPicPr>
            <a:picLocks noChangeAspect="1"/>
          </p:cNvPicPr>
          <p:nvPr/>
        </p:nvPicPr>
        <p:blipFill rotWithShape="1">
          <a:blip r:embed="rId4">
            <a:extLst>
              <a:ext uri="{28A0092B-C50C-407E-A947-70E740481C1C}">
                <a14:useLocalDpi xmlns:a14="http://schemas.microsoft.com/office/drawing/2010/main" val="0"/>
              </a:ext>
            </a:extLst>
          </a:blip>
          <a:srcRect r="21420"/>
          <a:stretch/>
        </p:blipFill>
        <p:spPr>
          <a:xfrm>
            <a:off x="512763" y="1166814"/>
            <a:ext cx="2916237" cy="3276600"/>
          </a:xfrm>
          <a:prstGeom prst="rect">
            <a:avLst/>
          </a:prstGeom>
        </p:spPr>
      </p:pic>
    </p:spTree>
    <p:extLst>
      <p:ext uri="{BB962C8B-B14F-4D97-AF65-F5344CB8AC3E}">
        <p14:creationId xmlns:p14="http://schemas.microsoft.com/office/powerpoint/2010/main" val="193315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003660"/>
                </a:solidFill>
                <a:latin typeface="Georgia" panose="02040502050405020303" pitchFamily="18" charset="0"/>
              </a:rPr>
              <a:t>Sheet KS3.1 </a:t>
            </a:r>
            <a:endPar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Activity</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See what happens to the numbers infected with different R-numbers</a:t>
            </a:r>
            <a:endParaRPr kumimoji="0" lang="en-GB" sz="12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pic>
        <p:nvPicPr>
          <p:cNvPr id="4" name="Picture 3" descr="Students studying">
            <a:extLst>
              <a:ext uri="{FF2B5EF4-FFF2-40B4-BE49-F238E27FC236}">
                <a16:creationId xmlns:a16="http://schemas.microsoft.com/office/drawing/2014/main" id="{01EB7B6D-6131-4929-B1AD-CF7516B689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2448" y="1166813"/>
            <a:ext cx="2967260" cy="1977691"/>
          </a:xfrm>
          <a:prstGeom prst="rect">
            <a:avLst/>
          </a:prstGeom>
        </p:spPr>
      </p:pic>
    </p:spTree>
    <p:extLst>
      <p:ext uri="{BB962C8B-B14F-4D97-AF65-F5344CB8AC3E}">
        <p14:creationId xmlns:p14="http://schemas.microsoft.com/office/powerpoint/2010/main" val="6315422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77BC1C37B08346A473402893375557" ma:contentTypeVersion="12" ma:contentTypeDescription="Create a new document." ma:contentTypeScope="" ma:versionID="3c95836800ab6f024ac5d3d6777fb6d7">
  <xsd:schema xmlns:xsd="http://www.w3.org/2001/XMLSchema" xmlns:xs="http://www.w3.org/2001/XMLSchema" xmlns:p="http://schemas.microsoft.com/office/2006/metadata/properties" xmlns:ns3="a3a20f88-23ef-4f70-9ca5-41937894a9d4" xmlns:ns4="3cd8de38-e944-40e9-8f13-6c212eb33f88" targetNamespace="http://schemas.microsoft.com/office/2006/metadata/properties" ma:root="true" ma:fieldsID="12cd9d2d1e70181ac89106072ecad402" ns3:_="" ns4:_="">
    <xsd:import namespace="a3a20f88-23ef-4f70-9ca5-41937894a9d4"/>
    <xsd:import namespace="3cd8de38-e944-40e9-8f13-6c212eb33f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20f88-23ef-4f70-9ca5-41937894a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d8de38-e944-40e9-8f13-6c212eb33f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81210B-9450-4148-B14E-18596464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20f88-23ef-4f70-9ca5-41937894a9d4"/>
    <ds:schemaRef ds:uri="3cd8de38-e944-40e9-8f13-6c212eb33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D6B88-5AEF-4036-92D3-8F57C8A2B2C7}">
  <ds:schemaRefs>
    <ds:schemaRef ds:uri="http://schemas.microsoft.com/office/2006/metadata/properties"/>
    <ds:schemaRef ds:uri="http://purl.org/dc/elements/1.1/"/>
    <ds:schemaRef ds:uri="http://purl.org/dc/dcmitype/"/>
    <ds:schemaRef ds:uri="a3a20f88-23ef-4f70-9ca5-41937894a9d4"/>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3cd8de38-e944-40e9-8f13-6c212eb33f88"/>
  </ds:schemaRefs>
</ds:datastoreItem>
</file>

<file path=customXml/itemProps3.xml><?xml version="1.0" encoding="utf-8"?>
<ds:datastoreItem xmlns:ds="http://schemas.openxmlformats.org/officeDocument/2006/customXml" ds:itemID="{33285083-DABE-403F-B639-02C40CD8A7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3868</TotalTime>
  <Words>1200</Words>
  <Application>Microsoft Office PowerPoint</Application>
  <PresentationFormat>Custom</PresentationFormat>
  <Paragraphs>125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Bernard</dc:creator>
  <cp:lastModifiedBy>Philippa Gardom</cp:lastModifiedBy>
  <cp:revision>50</cp:revision>
  <dcterms:created xsi:type="dcterms:W3CDTF">2020-07-06T10:22:56Z</dcterms:created>
  <dcterms:modified xsi:type="dcterms:W3CDTF">2021-02-10T07:59:46Z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0x0101009477BC1C37B08346A473402893375557</vt:lpwstr>
  </property>
</Properties>
</file>